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48" r:id="rId2"/>
    <p:sldId id="294" r:id="rId3"/>
    <p:sldId id="295" r:id="rId4"/>
    <p:sldId id="257" r:id="rId5"/>
    <p:sldId id="288" r:id="rId6"/>
    <p:sldId id="259" r:id="rId7"/>
    <p:sldId id="260" r:id="rId8"/>
    <p:sldId id="297" r:id="rId9"/>
    <p:sldId id="261" r:id="rId10"/>
    <p:sldId id="262" r:id="rId11"/>
    <p:sldId id="349" r:id="rId12"/>
    <p:sldId id="289" r:id="rId13"/>
    <p:sldId id="258" r:id="rId14"/>
    <p:sldId id="263" r:id="rId15"/>
    <p:sldId id="264" r:id="rId16"/>
    <p:sldId id="265" r:id="rId17"/>
    <p:sldId id="267" r:id="rId18"/>
    <p:sldId id="266" r:id="rId19"/>
    <p:sldId id="268" r:id="rId20"/>
    <p:sldId id="290" r:id="rId21"/>
    <p:sldId id="269" r:id="rId22"/>
    <p:sldId id="270" r:id="rId23"/>
    <p:sldId id="271" r:id="rId24"/>
    <p:sldId id="272" r:id="rId25"/>
    <p:sldId id="273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291" r:id="rId34"/>
    <p:sldId id="343" r:id="rId35"/>
    <p:sldId id="342" r:id="rId36"/>
    <p:sldId id="274" r:id="rId37"/>
    <p:sldId id="275" r:id="rId38"/>
    <p:sldId id="276" r:id="rId39"/>
    <p:sldId id="277" r:id="rId40"/>
    <p:sldId id="278" r:id="rId41"/>
    <p:sldId id="361" r:id="rId42"/>
    <p:sldId id="362" r:id="rId43"/>
    <p:sldId id="371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279" r:id="rId53"/>
    <p:sldId id="344" r:id="rId54"/>
    <p:sldId id="36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1914-3E9A-45C4-8C3C-2ECD40546738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A07F-BF8C-4C49-845A-62E7725E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LQ control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A07F-BF8C-4C49-845A-62E7725E267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1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55F4-A40C-42BB-9091-101A669D061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4766-6AE7-40BD-9653-F7E4B9D5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0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Slam is a State Estimation Problem</a:t>
            </a:r>
            <a:endParaRPr lang="en-US" sz="10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59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Properties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36193" r="18858" b="14220"/>
          <a:stretch/>
        </p:blipFill>
        <p:spPr bwMode="auto">
          <a:xfrm>
            <a:off x="222422" y="2273642"/>
            <a:ext cx="8600302" cy="458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2950"/>
            <a:ext cx="9144000" cy="224069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Gaussians for Multivariate case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22" y="2273642"/>
            <a:ext cx="8769178" cy="2984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81800" y="2273642"/>
            <a:ext cx="2209800" cy="39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59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Properties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68538" r="18857" b="14220"/>
          <a:stretch/>
        </p:blipFill>
        <p:spPr bwMode="auto">
          <a:xfrm>
            <a:off x="395416" y="3200400"/>
            <a:ext cx="8353167" cy="159402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2950"/>
            <a:ext cx="9144000" cy="224069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Property of all these methods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7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 background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6808"/>
            <a:ext cx="8618838" cy="5338936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Kalman</a:t>
            </a:r>
            <a:r>
              <a:rPr lang="en-US" dirty="0" smtClean="0"/>
              <a:t> Filter is a Bayes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Kalman</a:t>
            </a:r>
            <a:r>
              <a:rPr lang="en-US" dirty="0" smtClean="0"/>
              <a:t> Filter uses Gaussians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Estimator for the linear Gaussian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Optimal solution for linear  models and Gaussian distributions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in late 1950’s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relevant Bayes filter variant in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 in </a:t>
            </a:r>
            <a:r>
              <a:rPr lang="en-US" dirty="0" err="1" smtClean="0"/>
              <a:t>econcomics</a:t>
            </a:r>
            <a:r>
              <a:rPr lang="en-US" dirty="0" smtClean="0"/>
              <a:t>, weather forecasting, satellite navigations, GPS, robotics, robot vision and many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Kalman</a:t>
            </a:r>
            <a:r>
              <a:rPr lang="en-US" dirty="0" smtClean="0"/>
              <a:t> filter is just few matrix operations such as multiplication.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46" y="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Discrete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9821" r="22862" b="20000"/>
          <a:stretch/>
        </p:blipFill>
        <p:spPr bwMode="auto">
          <a:xfrm>
            <a:off x="-26773" y="685800"/>
            <a:ext cx="8279027" cy="495404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14702" r="17996" b="10739"/>
          <a:stretch/>
        </p:blipFill>
        <p:spPr bwMode="auto">
          <a:xfrm>
            <a:off x="4476637" y="3429000"/>
            <a:ext cx="4469655" cy="32189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59" y="823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Components of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31039" r="18918" b="12937"/>
          <a:stretch/>
        </p:blipFill>
        <p:spPr bwMode="auto">
          <a:xfrm>
            <a:off x="685799" y="1524000"/>
            <a:ext cx="7803291" cy="48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9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575589" cy="13695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r>
              <a:rPr lang="en-US" dirty="0" err="1" smtClean="0"/>
              <a:t>Kalman</a:t>
            </a:r>
            <a:r>
              <a:rPr lang="en-US" dirty="0" smtClean="0"/>
              <a:t> Filter Updates in one dimension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27652" r="19639" b="8323"/>
          <a:stretch/>
        </p:blipFill>
        <p:spPr bwMode="auto">
          <a:xfrm>
            <a:off x="457200" y="1369540"/>
            <a:ext cx="8056605" cy="548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6400800"/>
            <a:ext cx="480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 calculates a weighted mean value!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28732" r="18738" b="10054"/>
          <a:stretch/>
        </p:blipFill>
        <p:spPr bwMode="auto">
          <a:xfrm>
            <a:off x="228600" y="1173207"/>
            <a:ext cx="8915400" cy="56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794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Kalman</a:t>
            </a:r>
            <a:r>
              <a:rPr lang="en-US" dirty="0" smtClean="0"/>
              <a:t> Filter Updates in 1D: </a:t>
            </a:r>
            <a:r>
              <a:rPr lang="en-US" dirty="0" smtClean="0">
                <a:solidFill>
                  <a:srgbClr val="FF0000"/>
                </a:solidFill>
              </a:rPr>
              <a:t>PREDICTION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0156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dimension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92594" y="4384935"/>
            <a:ext cx="436606" cy="415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6553200"/>
            <a:ext cx="314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Matrices in multi-dimensions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92594" y="6324600"/>
            <a:ext cx="970006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19800" y="5888672"/>
            <a:ext cx="268759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Again generalization to many dimensions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28589" r="21082" b="11495"/>
          <a:stretch/>
        </p:blipFill>
        <p:spPr bwMode="auto">
          <a:xfrm>
            <a:off x="0" y="1102303"/>
            <a:ext cx="8707394" cy="575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794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Kalman</a:t>
            </a:r>
            <a:r>
              <a:rPr lang="en-US" dirty="0" smtClean="0"/>
              <a:t> Filter </a:t>
            </a:r>
            <a:r>
              <a:rPr lang="en-US" dirty="0" smtClean="0">
                <a:solidFill>
                  <a:srgbClr val="FF0000"/>
                </a:solidFill>
              </a:rPr>
              <a:t>Updates</a:t>
            </a:r>
            <a:r>
              <a:rPr lang="en-US" dirty="0" smtClean="0"/>
              <a:t> in 1D: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603" y="3585317"/>
            <a:ext cx="146839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Variant single variable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7400" y="4231648"/>
            <a:ext cx="53340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467600" y="4504182"/>
            <a:ext cx="762000" cy="1287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3769983"/>
            <a:ext cx="1676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Generalization: </a:t>
            </a:r>
            <a:r>
              <a:rPr lang="en-US" dirty="0" smtClean="0"/>
              <a:t>Variant of multiple  variables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01000" y="57912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15300" y="5486400"/>
            <a:ext cx="9525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Updates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27555" r="20780" b="8036"/>
          <a:stretch/>
        </p:blipFill>
        <p:spPr bwMode="auto">
          <a:xfrm>
            <a:off x="24714" y="963792"/>
            <a:ext cx="8433486" cy="58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14414" r="15135" b="4865"/>
          <a:stretch/>
        </p:blipFill>
        <p:spPr bwMode="auto">
          <a:xfrm>
            <a:off x="26773" y="228106"/>
            <a:ext cx="8964827" cy="669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4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Gaussian Systems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69" y="32951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Linear Gaussian Systems: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Initialization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belief has a normal distribution: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7" t="42623" r="31962" b="42919"/>
          <a:stretch/>
        </p:blipFill>
        <p:spPr bwMode="auto">
          <a:xfrm>
            <a:off x="282146" y="2784157"/>
            <a:ext cx="8458200" cy="20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Linear Gaussian Systems: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30463" r="17297" b="14666"/>
          <a:stretch/>
        </p:blipFill>
        <p:spPr bwMode="auto">
          <a:xfrm>
            <a:off x="28832" y="1824419"/>
            <a:ext cx="8810368" cy="50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657600" y="2743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38400" y="27432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3733800"/>
            <a:ext cx="2057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77000" y="3918466"/>
            <a:ext cx="304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48000" y="4103132"/>
            <a:ext cx="3962400" cy="2069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4103132"/>
            <a:ext cx="1371600" cy="191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t="28468" r="18199" b="14954"/>
          <a:stretch/>
        </p:blipFill>
        <p:spPr bwMode="auto">
          <a:xfrm>
            <a:off x="0" y="1649175"/>
            <a:ext cx="8610600" cy="5208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17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Linear Gaussian Systems: </a:t>
            </a:r>
            <a:r>
              <a:rPr lang="en-US" dirty="0" smtClean="0">
                <a:solidFill>
                  <a:srgbClr val="FF0000"/>
                </a:solidFill>
              </a:rPr>
              <a:t>Dynamics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8839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1371600"/>
            <a:ext cx="2667000" cy="277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previous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791200"/>
            <a:ext cx="3429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Linear, </a:t>
            </a:r>
            <a:r>
              <a:rPr lang="en-US" sz="2400" dirty="0" err="1" smtClean="0"/>
              <a:t>gaussian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9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30029" r="20360" b="12937"/>
          <a:stretch/>
        </p:blipFill>
        <p:spPr bwMode="auto">
          <a:xfrm>
            <a:off x="381000" y="1801823"/>
            <a:ext cx="8229600" cy="50561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177"/>
            <a:ext cx="9144000" cy="17956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Linear Gaussian Systems: </a:t>
            </a:r>
            <a:r>
              <a:rPr lang="en-US" sz="5400" dirty="0" smtClean="0">
                <a:solidFill>
                  <a:srgbClr val="FF0000"/>
                </a:solidFill>
              </a:rPr>
              <a:t>Observations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2667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 =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30846" r="18558" b="20000"/>
          <a:stretch/>
        </p:blipFill>
        <p:spPr bwMode="auto">
          <a:xfrm>
            <a:off x="-16089" y="2209800"/>
            <a:ext cx="91600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17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Linear Gaussian Systems: </a:t>
            </a:r>
            <a:r>
              <a:rPr lang="en-US" dirty="0" smtClean="0">
                <a:solidFill>
                  <a:srgbClr val="FF0000"/>
                </a:solidFill>
              </a:rPr>
              <a:t>Observations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" y="8238"/>
            <a:ext cx="9141941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Properties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Marginalization and Conditioning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t="32761" r="23760" b="12163"/>
          <a:stretch/>
        </p:blipFill>
        <p:spPr bwMode="auto">
          <a:xfrm>
            <a:off x="197708" y="1828800"/>
            <a:ext cx="8229114" cy="49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324600" y="1828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10400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Notation for Gaussians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4572000"/>
            <a:ext cx="2133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are Gaussian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52800" y="3810000"/>
            <a:ext cx="3657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67400" y="4756666"/>
            <a:ext cx="1143000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32951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assumes linearity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26168" r="21907" b="19337"/>
          <a:stretch/>
        </p:blipFill>
        <p:spPr bwMode="auto">
          <a:xfrm>
            <a:off x="2058" y="1665988"/>
            <a:ext cx="8608541" cy="49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781800" y="4160052"/>
            <a:ext cx="457200" cy="183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9000" y="3619043"/>
            <a:ext cx="1600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Zero-mean Gaussian Noise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14702" r="17996" b="10739"/>
          <a:stretch/>
        </p:blipFill>
        <p:spPr bwMode="auto">
          <a:xfrm>
            <a:off x="6323756" y="4953000"/>
            <a:ext cx="2645189" cy="1905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Motion Model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25832" r="15136" b="5153"/>
          <a:stretch/>
        </p:blipFill>
        <p:spPr bwMode="auto">
          <a:xfrm>
            <a:off x="0" y="1600200"/>
            <a:ext cx="8982500" cy="58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5943600"/>
            <a:ext cx="2209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calculate this probability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3838" r="15315" b="5441"/>
          <a:stretch/>
        </p:blipFill>
        <p:spPr bwMode="auto">
          <a:xfrm>
            <a:off x="1" y="110422"/>
            <a:ext cx="9144000" cy="680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5943600"/>
            <a:ext cx="2209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calculate this probability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981200"/>
            <a:ext cx="21716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Theorem 1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9200" y="3515103"/>
            <a:ext cx="4343400" cy="904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981200"/>
            <a:ext cx="8686800" cy="1986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t="14702" r="21820" b="4865"/>
          <a:stretch/>
        </p:blipFill>
        <p:spPr bwMode="auto">
          <a:xfrm>
            <a:off x="916459" y="-4068"/>
            <a:ext cx="8204887" cy="687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191000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belief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0" y="5562600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belief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5885765"/>
            <a:ext cx="5334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3000" y="3962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3838" r="15136" b="5153"/>
          <a:stretch/>
        </p:blipFill>
        <p:spPr bwMode="auto">
          <a:xfrm>
            <a:off x="-2059" y="35011"/>
            <a:ext cx="9316995" cy="69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5943600"/>
            <a:ext cx="2209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calculate this probability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3838" r="15316" b="5441"/>
          <a:stretch/>
        </p:blipFill>
        <p:spPr bwMode="auto">
          <a:xfrm>
            <a:off x="26773" y="50470"/>
            <a:ext cx="9117227" cy="680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5943600"/>
            <a:ext cx="2209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calculate this probability variable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6206" y="2362200"/>
            <a:ext cx="21716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Theorem 2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9200" y="3886200"/>
            <a:ext cx="4191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47800" y="2133600"/>
            <a:ext cx="7391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Everything stays </a:t>
            </a:r>
            <a:r>
              <a:rPr lang="en-US" dirty="0" smtClean="0"/>
              <a:t>Gaussian: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belief is Gaussian!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6764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Proofs of these theorems and properties are not trivial and can be found in the book by ‘three Germans” called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Robotics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7388" r="20656" b="28610"/>
          <a:stretch/>
        </p:blipFill>
        <p:spPr bwMode="auto">
          <a:xfrm>
            <a:off x="381000" y="1295400"/>
            <a:ext cx="8180174" cy="373174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6185" y="3810000"/>
            <a:ext cx="21716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Theorem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 Algorithm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2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58" y="6178"/>
            <a:ext cx="9156357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Kalman</a:t>
            </a:r>
            <a:r>
              <a:rPr lang="en-US" dirty="0" smtClean="0"/>
              <a:t> Filter Assumptions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40" y="914400"/>
            <a:ext cx="8229600" cy="2743200"/>
          </a:xfrm>
          <a:solidFill>
            <a:schemeClr val="bg2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Gaussian </a:t>
            </a:r>
            <a:r>
              <a:rPr lang="en-US" dirty="0" smtClean="0"/>
              <a:t>distributions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Gaussian noise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 observation model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42419" r="17421" b="11920"/>
          <a:stretch/>
        </p:blipFill>
        <p:spPr bwMode="auto">
          <a:xfrm>
            <a:off x="457200" y="3363625"/>
            <a:ext cx="7692081" cy="351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24400" y="1828800"/>
            <a:ext cx="2667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1828800"/>
            <a:ext cx="8382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2438400"/>
            <a:ext cx="106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2438400"/>
            <a:ext cx="30099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3162300"/>
            <a:ext cx="6096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1400" y="6172200"/>
            <a:ext cx="1676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Discuss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13838" r="14955" b="5441"/>
          <a:stretch/>
        </p:blipFill>
        <p:spPr bwMode="auto">
          <a:xfrm>
            <a:off x="0" y="110422"/>
            <a:ext cx="9144000" cy="68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4158" y="544829"/>
            <a:ext cx="2057400" cy="1200329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Calculates multi-dimensional mean and covariance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514600"/>
            <a:ext cx="6553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1981200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 phase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3886200"/>
            <a:ext cx="6934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12758" y="3669268"/>
            <a:ext cx="1981200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phase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3124200"/>
            <a:ext cx="1676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2983468"/>
            <a:ext cx="162635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 for motion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12758" y="4648200"/>
            <a:ext cx="162635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 for measurement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248400" y="4419600"/>
            <a:ext cx="829101" cy="55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314271"/>
            <a:ext cx="121920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Prediction of multi-dimensional mean</a:t>
            </a:r>
            <a:endParaRPr lang="en-US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71600" y="1745158"/>
            <a:ext cx="381000" cy="1138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600" y="1178130"/>
            <a:ext cx="121920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Prediction of multi-dimensional covariance matrix</a:t>
            </a:r>
            <a:endParaRPr lang="en-US" sz="105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33600" y="1891352"/>
            <a:ext cx="609600" cy="1309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20000" y="1755211"/>
            <a:ext cx="0" cy="7593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5934670"/>
            <a:ext cx="2787555" cy="923330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Calculates corrected </a:t>
            </a:r>
            <a:r>
              <a:rPr lang="en-US" dirty="0" smtClean="0"/>
              <a:t>multi-dimensional mean and covariance matrix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662950" y="5410200"/>
            <a:ext cx="449808" cy="52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4400" y="42672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6096000"/>
            <a:ext cx="1524000" cy="52322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Kalman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5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t="27700" r="23964" b="16973"/>
          <a:stretch/>
        </p:blipFill>
        <p:spPr bwMode="auto">
          <a:xfrm>
            <a:off x="381000" y="1020225"/>
            <a:ext cx="8763000" cy="58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733800" y="2849938"/>
            <a:ext cx="685800" cy="579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6700" y="2203607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notation to previous slide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14702" r="17996" b="10739"/>
          <a:stretch/>
        </p:blipFill>
        <p:spPr bwMode="auto">
          <a:xfrm>
            <a:off x="6223928" y="2028397"/>
            <a:ext cx="2882541" cy="20759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3429000"/>
            <a:ext cx="1600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noise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33800" y="3752165"/>
            <a:ext cx="685800" cy="186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t="29334" r="17477" b="7748"/>
          <a:stretch/>
        </p:blipFill>
        <p:spPr bwMode="auto">
          <a:xfrm>
            <a:off x="27296" y="1096604"/>
            <a:ext cx="9116704" cy="56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Kalman</a:t>
            </a:r>
            <a:r>
              <a:rPr lang="en-US" dirty="0" smtClean="0"/>
              <a:t> Filter </a:t>
            </a:r>
            <a:r>
              <a:rPr lang="en-US" dirty="0" smtClean="0"/>
              <a:t>Algorithm: navigation using </a:t>
            </a:r>
            <a:r>
              <a:rPr lang="en-US" dirty="0" err="1" smtClean="0"/>
              <a:t>odometry</a:t>
            </a:r>
            <a:r>
              <a:rPr lang="en-US" dirty="0" smtClean="0"/>
              <a:t> and measurement to landmark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81800" y="54102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609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Predicted and corrected position of the ship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5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4" t="27676" r="23253" b="20000"/>
          <a:stretch/>
        </p:blipFill>
        <p:spPr bwMode="auto">
          <a:xfrm>
            <a:off x="0" y="974802"/>
            <a:ext cx="9144000" cy="58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Prediction-Correction-Cycle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181600"/>
            <a:ext cx="3429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of Prediction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3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37766" r="22417" b="9189"/>
          <a:stretch/>
        </p:blipFill>
        <p:spPr bwMode="auto">
          <a:xfrm>
            <a:off x="8238" y="1382493"/>
            <a:ext cx="9135762" cy="54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Prediction-Correction-Cycle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524000"/>
            <a:ext cx="3429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of Correction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smtClean="0"/>
              <a:t>Bayes Filter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56686"/>
            <a:ext cx="8229600" cy="868363"/>
          </a:xfrm>
          <a:solidFill>
            <a:srgbClr val="FFFF00"/>
          </a:solidFill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29982" r="19640" b="14090"/>
          <a:stretch/>
        </p:blipFill>
        <p:spPr bwMode="auto">
          <a:xfrm>
            <a:off x="18535" y="990600"/>
            <a:ext cx="761122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38942" r="21640" b="17549"/>
          <a:stretch/>
        </p:blipFill>
        <p:spPr bwMode="auto">
          <a:xfrm>
            <a:off x="25020" y="2270559"/>
            <a:ext cx="9118979" cy="458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19" y="0"/>
            <a:ext cx="9118979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Prediction-Correction-Cycle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761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en-US" sz="8000" b="1" dirty="0" smtClean="0"/>
              <a:t>The general </a:t>
            </a:r>
          </a:p>
          <a:p>
            <a:pPr marL="0" indent="0" algn="ctr">
              <a:buFont typeface="Arial" charset="0"/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Optimal </a:t>
            </a:r>
            <a:r>
              <a:rPr lang="en-US" sz="8000" b="1" dirty="0" smtClean="0">
                <a:solidFill>
                  <a:srgbClr val="FF0000"/>
                </a:solidFill>
              </a:rPr>
              <a:t>State</a:t>
            </a:r>
          </a:p>
          <a:p>
            <a:pPr marL="0" indent="0" algn="ctr">
              <a:buFont typeface="Arial" charset="0"/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Estimation</a:t>
            </a:r>
          </a:p>
          <a:p>
            <a:pPr marL="0" indent="0" algn="ctr">
              <a:buFont typeface="Arial" charset="0"/>
              <a:buNone/>
            </a:pPr>
            <a:r>
              <a:rPr lang="en-US" sz="8000" b="1" dirty="0" smtClean="0"/>
              <a:t>Problem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8580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8" y="0"/>
            <a:ext cx="9117012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general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4655" r="18709" b="9505"/>
          <a:stretch>
            <a:fillRect/>
          </a:stretch>
        </p:blipFill>
        <p:spPr bwMode="auto">
          <a:xfrm>
            <a:off x="26988" y="1143000"/>
            <a:ext cx="9117012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900113" y="3933825"/>
            <a:ext cx="215900" cy="1014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/>
              <a:t>123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5940425" y="5229225"/>
            <a:ext cx="19446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/>
              <a:t>2 or 3 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508625" y="5084763"/>
            <a:ext cx="647700" cy="34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46" y="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Discrete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9821" r="22862" b="20000"/>
          <a:stretch/>
        </p:blipFill>
        <p:spPr bwMode="auto">
          <a:xfrm>
            <a:off x="-26773" y="685800"/>
            <a:ext cx="8279027" cy="495404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14702" r="17996" b="10739"/>
          <a:stretch/>
        </p:blipFill>
        <p:spPr bwMode="auto">
          <a:xfrm>
            <a:off x="4476637" y="3429000"/>
            <a:ext cx="4469655" cy="32189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7" y="5452155"/>
            <a:ext cx="396034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we discussed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4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Linear-Optimal State Estimation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31377" r="22937" b="9161"/>
          <a:stretch>
            <a:fillRect/>
          </a:stretch>
        </p:blipFill>
        <p:spPr bwMode="auto">
          <a:xfrm>
            <a:off x="0" y="957263"/>
            <a:ext cx="739140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1230" y="2819400"/>
            <a:ext cx="39603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with this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24600" y="2514600"/>
            <a:ext cx="457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11230" y="1676400"/>
            <a:ext cx="45617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07122" y="1447800"/>
            <a:ext cx="1828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with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796534"/>
            <a:ext cx="1295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6800" y="1981200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5016" r="22153" b="15355"/>
          <a:stretch>
            <a:fillRect/>
          </a:stretch>
        </p:blipFill>
        <p:spPr bwMode="auto">
          <a:xfrm>
            <a:off x="-6350" y="2211388"/>
            <a:ext cx="9144000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6350" y="0"/>
            <a:ext cx="9144000" cy="1371600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Linear-Optimal State Estimation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Kalman-Bucy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0" y="2362200"/>
            <a:ext cx="18986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before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1653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Kalman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14400" y="38862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4534694"/>
            <a:ext cx="8610600" cy="2323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8048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Gain for the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Kalman-Bucy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Same equations as those that define control gain, except</a:t>
            </a:r>
          </a:p>
          <a:p>
            <a:pPr lvl="1"/>
            <a:r>
              <a:rPr lang="en-US" dirty="0" smtClean="0"/>
              <a:t>solution matrix,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propagated forward in time</a:t>
            </a:r>
          </a:p>
          <a:p>
            <a:pPr lvl="1"/>
            <a:r>
              <a:rPr lang="en-US" dirty="0" smtClean="0"/>
              <a:t>Matrices and matrix sequences are different</a:t>
            </a: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35284" r="18229" b="31147"/>
          <a:stretch/>
        </p:blipFill>
        <p:spPr bwMode="auto">
          <a:xfrm>
            <a:off x="228600" y="1524000"/>
            <a:ext cx="8499143" cy="34813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81200" y="685800"/>
            <a:ext cx="1371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13763" r="19354" b="8473"/>
          <a:stretch>
            <a:fillRect/>
          </a:stretch>
        </p:blipFill>
        <p:spPr bwMode="auto">
          <a:xfrm>
            <a:off x="79375" y="192088"/>
            <a:ext cx="9083675" cy="66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981200" y="2667000"/>
            <a:ext cx="1371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752600" y="19812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" y="31750"/>
            <a:ext cx="9139237" cy="141605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Second-Order Example of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Kalman-Bucy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t="36086" r="21506" b="10538"/>
          <a:stretch>
            <a:fillRect/>
          </a:stretch>
        </p:blipFill>
        <p:spPr bwMode="auto">
          <a:xfrm>
            <a:off x="39688" y="1600200"/>
            <a:ext cx="7273925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38553" r="26236" b="13979"/>
          <a:stretch>
            <a:fillRect/>
          </a:stretch>
        </p:blipFill>
        <p:spPr bwMode="auto">
          <a:xfrm>
            <a:off x="217488" y="1524000"/>
            <a:ext cx="870585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3" y="31750"/>
            <a:ext cx="9139237" cy="708025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Second-Order Example of Kalman-Bucy Filter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38" y="31750"/>
            <a:ext cx="915193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Kalman-Bucy</a:t>
            </a:r>
            <a:r>
              <a:rPr lang="en-US" dirty="0" smtClean="0"/>
              <a:t> Filter with Two Measurements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46396" r="16772" b="17763"/>
          <a:stretch>
            <a:fillRect/>
          </a:stretch>
        </p:blipFill>
        <p:spPr bwMode="auto">
          <a:xfrm>
            <a:off x="0" y="2590800"/>
            <a:ext cx="9272588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Estimate with Angle Measurement Only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35635" r="19141" b="8817"/>
          <a:stretch>
            <a:fillRect/>
          </a:stretch>
        </p:blipFill>
        <p:spPr bwMode="auto">
          <a:xfrm>
            <a:off x="36513" y="2362200"/>
            <a:ext cx="8610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 Summary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31424" r="20540" b="12649"/>
          <a:stretch/>
        </p:blipFill>
        <p:spPr bwMode="auto">
          <a:xfrm>
            <a:off x="0" y="1578995"/>
            <a:ext cx="8458200" cy="527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93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Non-Linear Dynamic Systems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26715" r="14955" b="21488"/>
          <a:stretch/>
        </p:blipFill>
        <p:spPr bwMode="auto">
          <a:xfrm>
            <a:off x="267730" y="2286000"/>
            <a:ext cx="8896865" cy="435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Wolfram </a:t>
            </a:r>
            <a:r>
              <a:rPr lang="en-US" dirty="0" err="1" smtClean="0"/>
              <a:t>Burgard</a:t>
            </a:r>
            <a:endParaRPr lang="en-US" dirty="0" smtClean="0"/>
          </a:p>
          <a:p>
            <a:r>
              <a:rPr lang="en-US" dirty="0" err="1" smtClean="0"/>
              <a:t>Cyrill</a:t>
            </a:r>
            <a:r>
              <a:rPr lang="en-US" dirty="0" smtClean="0"/>
              <a:t> </a:t>
            </a:r>
            <a:r>
              <a:rPr lang="en-US" dirty="0" err="1" smtClean="0"/>
              <a:t>Stachniss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Maren</a:t>
            </a:r>
            <a:r>
              <a:rPr lang="en-US" dirty="0" smtClean="0"/>
              <a:t> </a:t>
            </a:r>
            <a:r>
              <a:rPr lang="en-US" dirty="0" err="1" smtClean="0"/>
              <a:t>Bennewitz</a:t>
            </a:r>
            <a:endParaRPr lang="en-US" dirty="0" smtClean="0"/>
          </a:p>
          <a:p>
            <a:r>
              <a:rPr lang="en-US" dirty="0" err="1" smtClean="0"/>
              <a:t>Kal</a:t>
            </a:r>
            <a:r>
              <a:rPr lang="en-US" dirty="0" smtClean="0"/>
              <a:t> Arras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18739" r="16937" b="11496"/>
          <a:stretch/>
        </p:blipFill>
        <p:spPr bwMode="auto">
          <a:xfrm>
            <a:off x="-24714" y="265699"/>
            <a:ext cx="9168714" cy="65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1066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1371600"/>
            <a:ext cx="1981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81200" y="38100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355773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3429000"/>
            <a:ext cx="8763000" cy="3200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Gaussians in one and two dimensions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28531" r="39694" b="12649"/>
          <a:stretch/>
        </p:blipFill>
        <p:spPr bwMode="auto">
          <a:xfrm>
            <a:off x="457200" y="974981"/>
            <a:ext cx="6248400" cy="588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114800" y="1339334"/>
            <a:ext cx="1543903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388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standard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8727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standard deviations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00600" y="2057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6318" r="17374" b="5153"/>
          <a:stretch/>
        </p:blipFill>
        <p:spPr bwMode="auto">
          <a:xfrm>
            <a:off x="0" y="-32951"/>
            <a:ext cx="8649729" cy="565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4864" y="5657671"/>
            <a:ext cx="48191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Gaussians in three dimensions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" y="1600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" y="1985749"/>
            <a:ext cx="1752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Multivariate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0"/>
            <a:ext cx="9144000" cy="30912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Gaussians for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Univariate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37489" r="21080" b="29538"/>
          <a:stretch/>
        </p:blipFill>
        <p:spPr bwMode="auto">
          <a:xfrm>
            <a:off x="79016" y="3505200"/>
            <a:ext cx="905880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029200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Linear system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95400" y="4724400"/>
            <a:ext cx="2667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3505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3600" y="3657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505200"/>
            <a:ext cx="1447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 on output of linear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4692" y="2858869"/>
            <a:ext cx="17071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on output of linear system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953000"/>
            <a:ext cx="3581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two-dimensional system: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2000" y="5213866"/>
            <a:ext cx="3846419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562</Words>
  <Application>Microsoft Office PowerPoint</Application>
  <PresentationFormat>On-screen Show (4:3)</PresentationFormat>
  <Paragraphs>130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Slam is a State Estimation Problem</vt:lpstr>
      <vt:lpstr>PowerPoint Presentation</vt:lpstr>
      <vt:lpstr>PowerPoint Presentation</vt:lpstr>
      <vt:lpstr>Bayes Filter Reminder</vt:lpstr>
      <vt:lpstr>Gaussians</vt:lpstr>
      <vt:lpstr>PowerPoint Presentation</vt:lpstr>
      <vt:lpstr>Gaussians in one and two dimensions</vt:lpstr>
      <vt:lpstr>PowerPoint Presentation</vt:lpstr>
      <vt:lpstr>Properties of Gaussians for Univariate case</vt:lpstr>
      <vt:lpstr>Properties of Gaussians</vt:lpstr>
      <vt:lpstr>Properties of Gaussians</vt:lpstr>
      <vt:lpstr>Discrete Kalman Filters</vt:lpstr>
      <vt:lpstr>Kalman Filter background</vt:lpstr>
      <vt:lpstr>Discrete Kalman Filter</vt:lpstr>
      <vt:lpstr>Components of a Kalman Filter</vt:lpstr>
      <vt:lpstr>Example of Kalman Filter Updates in one dimension</vt:lpstr>
      <vt:lpstr>PowerPoint Presentation</vt:lpstr>
      <vt:lpstr>PowerPoint Presentation</vt:lpstr>
      <vt:lpstr>Kalman Filter Updates</vt:lpstr>
      <vt:lpstr>Linear Gaussian Systems</vt:lpstr>
      <vt:lpstr>Linear Gaussian Systems: Initialization</vt:lpstr>
      <vt:lpstr>Linear Gaussian Systems: Dynamics</vt:lpstr>
      <vt:lpstr>PowerPoint Presentation</vt:lpstr>
      <vt:lpstr>PowerPoint Presentation</vt:lpstr>
      <vt:lpstr>PowerPoint Presentation</vt:lpstr>
      <vt:lpstr>Properties: Marginalization and Conditioning</vt:lpstr>
      <vt:lpstr>Kalman Filter assumes linearity</vt:lpstr>
      <vt:lpstr>Linear Motion Model</vt:lpstr>
      <vt:lpstr>PowerPoint Presentation</vt:lpstr>
      <vt:lpstr>PowerPoint Presentation</vt:lpstr>
      <vt:lpstr>PowerPoint Presentation</vt:lpstr>
      <vt:lpstr>Everything stays Gaussian: the belief is Gaussian!</vt:lpstr>
      <vt:lpstr>Kalman Filter Algorithm</vt:lpstr>
      <vt:lpstr>The Kalman Filter Assumptions are:</vt:lpstr>
      <vt:lpstr>PowerPoint Presentation</vt:lpstr>
      <vt:lpstr>Kalman Filter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of general State Estimation</vt:lpstr>
      <vt:lpstr>Discrete Kalman Filter</vt:lpstr>
      <vt:lpstr>Linear-Optimal State Estimation</vt:lpstr>
      <vt:lpstr>PowerPoint Presentation</vt:lpstr>
      <vt:lpstr>Estimation Gain for the Kalman-Bucy Filter</vt:lpstr>
      <vt:lpstr>PowerPoint Presentation</vt:lpstr>
      <vt:lpstr>Second-Order Example of Kalman-Bucy Filter</vt:lpstr>
      <vt:lpstr>PowerPoint Presentation</vt:lpstr>
      <vt:lpstr>Kalman-Bucy Filter with Two Measurements</vt:lpstr>
      <vt:lpstr>State Estimate with Angle Measurement Only</vt:lpstr>
      <vt:lpstr>Kalman Filter Summary</vt:lpstr>
      <vt:lpstr>Non-Linear Dynamic Systems </vt:lpstr>
      <vt:lpstr>Sources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25</cp:revision>
  <dcterms:created xsi:type="dcterms:W3CDTF">2013-01-22T22:25:50Z</dcterms:created>
  <dcterms:modified xsi:type="dcterms:W3CDTF">2013-03-01T02:00:47Z</dcterms:modified>
</cp:coreProperties>
</file>